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Montserrat SemiBold"/>
      <p:regular r:id="rId20"/>
      <p:bold r:id="rId21"/>
      <p:italic r:id="rId22"/>
      <p:boldItalic r:id="rId23"/>
    </p:embeddedFont>
    <p:embeddedFont>
      <p:font typeface="Montserrat"/>
      <p:regular r:id="rId24"/>
      <p:bold r:id="rId25"/>
      <p:italic r:id="rId26"/>
      <p:boldItalic r:id="rId27"/>
    </p:embeddedFont>
    <p:embeddedFont>
      <p:font typeface="Lato"/>
      <p:regular r:id="rId28"/>
      <p:bold r:id="rId29"/>
      <p:italic r:id="rId30"/>
      <p:boldItalic r:id="rId31"/>
    </p:embeddedFont>
    <p:embeddedFont>
      <p:font typeface="Comfortaa"/>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2A1FBC7-9608-4CE3-8BCB-18331005BEF3}">
  <a:tblStyle styleId="{42A1FBC7-9608-4CE3-8BCB-18331005BEF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SemiBold-regular.fntdata"/><Relationship Id="rId22" Type="http://schemas.openxmlformats.org/officeDocument/2006/relationships/font" Target="fonts/MontserratSemiBold-italic.fntdata"/><Relationship Id="rId21" Type="http://schemas.openxmlformats.org/officeDocument/2006/relationships/font" Target="fonts/MontserratSemiBold-bold.fntdata"/><Relationship Id="rId24" Type="http://schemas.openxmlformats.org/officeDocument/2006/relationships/font" Target="fonts/Montserrat-regular.fntdata"/><Relationship Id="rId23" Type="http://schemas.openxmlformats.org/officeDocument/2006/relationships/font" Target="fonts/MontserratSemi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5.xml"/><Relationship Id="rId33" Type="http://schemas.openxmlformats.org/officeDocument/2006/relationships/font" Target="fonts/Comfortaa-bold.fntdata"/><Relationship Id="rId10" Type="http://schemas.openxmlformats.org/officeDocument/2006/relationships/slide" Target="slides/slide4.xml"/><Relationship Id="rId32" Type="http://schemas.openxmlformats.org/officeDocument/2006/relationships/font" Target="fonts/Comfortaa-regular.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9f47dd7c5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9f47dd7c5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624a937e7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624a937e7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624a937e7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624a937e7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9f47dd7c5c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9f47dd7c5c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9f47dd7c5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9f47dd7c5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9f47dd7c5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9f47dd7c5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9f47dd7c5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9f47dd7c5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9f47dd7c5c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9f47dd7c5c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en.wikipedia.org/wiki/Create,_read,_update_and_delete" TargetMode="External"/><Relationship Id="rId4" Type="http://schemas.openxmlformats.org/officeDocument/2006/relationships/hyperlink" Target="https://en.wikipedia.org/wiki/Create,_read,_update_and_delete" TargetMode="External"/><Relationship Id="rId5" Type="http://schemas.openxmlformats.org/officeDocument/2006/relationships/hyperlink" Target="https://www.eclipse.org/ide/" TargetMode="External"/><Relationship Id="rId6" Type="http://schemas.openxmlformats.org/officeDocument/2006/relationships/hyperlink" Target="https://www.eclipse.org/ide/" TargetMode="External"/><Relationship Id="rId7" Type="http://schemas.openxmlformats.org/officeDocument/2006/relationships/hyperlink" Target="https://netbeans.org/" TargetMode="External"/><Relationship Id="rId8" Type="http://schemas.openxmlformats.org/officeDocument/2006/relationships/hyperlink" Target="https://netbeans.or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4507150" y="0"/>
            <a:ext cx="4175400" cy="49770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GB" sz="3100"/>
              <a:t>Time Table Scheduling</a:t>
            </a:r>
            <a:endParaRPr b="1" sz="1600"/>
          </a:p>
          <a:p>
            <a:pPr indent="0" lvl="0" marL="0" rtl="0" algn="l">
              <a:lnSpc>
                <a:spcPct val="115000"/>
              </a:lnSpc>
              <a:spcBef>
                <a:spcPts val="1200"/>
              </a:spcBef>
              <a:spcAft>
                <a:spcPts val="0"/>
              </a:spcAft>
              <a:buNone/>
            </a:pPr>
            <a:r>
              <a:t/>
            </a:r>
            <a:endParaRPr sz="1600"/>
          </a:p>
          <a:p>
            <a:pPr indent="0" lvl="0" marL="0" rtl="0" algn="l">
              <a:lnSpc>
                <a:spcPct val="115000"/>
              </a:lnSpc>
              <a:spcBef>
                <a:spcPts val="1200"/>
              </a:spcBef>
              <a:spcAft>
                <a:spcPts val="0"/>
              </a:spcAft>
              <a:buNone/>
            </a:pPr>
            <a:r>
              <a:rPr b="1" lang="en-GB" sz="1600"/>
              <a:t>Under the supervision of</a:t>
            </a:r>
            <a:endParaRPr b="1" sz="1600"/>
          </a:p>
          <a:p>
            <a:pPr indent="0" lvl="0" marL="0" rtl="0" algn="l">
              <a:lnSpc>
                <a:spcPct val="115000"/>
              </a:lnSpc>
              <a:spcBef>
                <a:spcPts val="1200"/>
              </a:spcBef>
              <a:spcAft>
                <a:spcPts val="0"/>
              </a:spcAft>
              <a:buNone/>
            </a:pPr>
            <a:r>
              <a:rPr lang="en-GB" sz="1600"/>
              <a:t>Dr. Anuradha Dhull</a:t>
            </a:r>
            <a:endParaRPr sz="1600"/>
          </a:p>
          <a:p>
            <a:pPr indent="0" lvl="0" marL="0" rtl="0" algn="l">
              <a:lnSpc>
                <a:spcPct val="115000"/>
              </a:lnSpc>
              <a:spcBef>
                <a:spcPts val="1200"/>
              </a:spcBef>
              <a:spcAft>
                <a:spcPts val="0"/>
              </a:spcAft>
              <a:buNone/>
            </a:pPr>
            <a:r>
              <a:t/>
            </a:r>
            <a:endParaRPr sz="1600"/>
          </a:p>
          <a:p>
            <a:pPr indent="0" lvl="0" marL="0" rtl="0" algn="l">
              <a:lnSpc>
                <a:spcPct val="115000"/>
              </a:lnSpc>
              <a:spcBef>
                <a:spcPts val="1200"/>
              </a:spcBef>
              <a:spcAft>
                <a:spcPts val="0"/>
              </a:spcAft>
              <a:buNone/>
            </a:pPr>
            <a:r>
              <a:rPr b="1" lang="en-GB" sz="1600"/>
              <a:t>Prepared by</a:t>
            </a:r>
            <a:endParaRPr b="1" sz="1600"/>
          </a:p>
          <a:p>
            <a:pPr indent="0" lvl="0" marL="0" rtl="0" algn="l">
              <a:lnSpc>
                <a:spcPct val="115000"/>
              </a:lnSpc>
              <a:spcBef>
                <a:spcPts val="1200"/>
              </a:spcBef>
              <a:spcAft>
                <a:spcPts val="0"/>
              </a:spcAft>
              <a:buNone/>
            </a:pPr>
            <a:r>
              <a:rPr lang="en-GB" sz="1400"/>
              <a:t>Aashna Bansal 22csu006</a:t>
            </a:r>
            <a:endParaRPr sz="1400"/>
          </a:p>
          <a:p>
            <a:pPr indent="0" lvl="0" marL="0" rtl="0" algn="l">
              <a:lnSpc>
                <a:spcPct val="115000"/>
              </a:lnSpc>
              <a:spcBef>
                <a:spcPts val="1200"/>
              </a:spcBef>
              <a:spcAft>
                <a:spcPts val="0"/>
              </a:spcAft>
              <a:buNone/>
            </a:pPr>
            <a:r>
              <a:rPr lang="en-GB" sz="1400"/>
              <a:t>Mehak Kaur 22csu117</a:t>
            </a:r>
            <a:endParaRPr sz="1400"/>
          </a:p>
          <a:p>
            <a:pPr indent="0" lvl="0" marL="0" rtl="0" algn="l">
              <a:lnSpc>
                <a:spcPct val="115000"/>
              </a:lnSpc>
              <a:spcBef>
                <a:spcPts val="1200"/>
              </a:spcBef>
              <a:spcAft>
                <a:spcPts val="0"/>
              </a:spcAft>
              <a:buNone/>
            </a:pPr>
            <a:r>
              <a:rPr lang="en-GB" sz="1400"/>
              <a:t>Shefali Khera 22csu426</a:t>
            </a:r>
            <a:endParaRPr sz="1400"/>
          </a:p>
          <a:p>
            <a:pPr indent="0" lvl="0" marL="0" rtl="0" algn="l">
              <a:lnSpc>
                <a:spcPct val="115000"/>
              </a:lnSpc>
              <a:spcBef>
                <a:spcPts val="1200"/>
              </a:spcBef>
              <a:spcAft>
                <a:spcPts val="0"/>
              </a:spcAft>
              <a:buNone/>
            </a:pPr>
            <a:r>
              <a:rPr lang="en-GB" sz="1400"/>
              <a:t>Shreya 22csu515</a:t>
            </a:r>
            <a:endParaRPr sz="1400"/>
          </a:p>
          <a:p>
            <a:pPr indent="0" lvl="0" marL="0" rtl="0" algn="l">
              <a:spcBef>
                <a:spcPts val="1200"/>
              </a:spcBef>
              <a:spcAft>
                <a:spcPts val="0"/>
              </a:spcAft>
              <a:buNone/>
            </a:pPr>
            <a:r>
              <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26"/>
          <p:cNvPicPr preferRelativeResize="0"/>
          <p:nvPr/>
        </p:nvPicPr>
        <p:blipFill>
          <a:blip r:embed="rId3">
            <a:alphaModFix/>
          </a:blip>
          <a:stretch>
            <a:fillRect/>
          </a:stretch>
        </p:blipFill>
        <p:spPr>
          <a:xfrm>
            <a:off x="152400" y="504125"/>
            <a:ext cx="4555725" cy="4099425"/>
          </a:xfrm>
          <a:prstGeom prst="rect">
            <a:avLst/>
          </a:prstGeom>
          <a:noFill/>
          <a:ln>
            <a:noFill/>
          </a:ln>
        </p:spPr>
      </p:pic>
      <p:pic>
        <p:nvPicPr>
          <p:cNvPr id="282" name="Google Shape;282;p26"/>
          <p:cNvPicPr preferRelativeResize="0"/>
          <p:nvPr/>
        </p:nvPicPr>
        <p:blipFill>
          <a:blip r:embed="rId4">
            <a:alphaModFix/>
          </a:blip>
          <a:stretch>
            <a:fillRect/>
          </a:stretch>
        </p:blipFill>
        <p:spPr>
          <a:xfrm>
            <a:off x="4772150" y="504125"/>
            <a:ext cx="4240800" cy="40994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7"/>
          <p:cNvSpPr txBox="1"/>
          <p:nvPr>
            <p:ph type="title"/>
          </p:nvPr>
        </p:nvSpPr>
        <p:spPr>
          <a:xfrm>
            <a:off x="1281250" y="687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250"/>
              <a:t>Output</a:t>
            </a:r>
            <a:endParaRPr b="1" sz="4250"/>
          </a:p>
        </p:txBody>
      </p:sp>
      <p:pic>
        <p:nvPicPr>
          <p:cNvPr id="288" name="Google Shape;288;p27"/>
          <p:cNvPicPr preferRelativeResize="0"/>
          <p:nvPr/>
        </p:nvPicPr>
        <p:blipFill>
          <a:blip r:embed="rId3">
            <a:alphaModFix/>
          </a:blip>
          <a:stretch>
            <a:fillRect/>
          </a:stretch>
        </p:blipFill>
        <p:spPr>
          <a:xfrm>
            <a:off x="1334600" y="1037300"/>
            <a:ext cx="2886575" cy="3827375"/>
          </a:xfrm>
          <a:prstGeom prst="rect">
            <a:avLst/>
          </a:prstGeom>
          <a:noFill/>
          <a:ln cap="flat" cmpd="sng" w="28575">
            <a:solidFill>
              <a:srgbClr val="93C47D"/>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28"/>
          <p:cNvPicPr preferRelativeResize="0"/>
          <p:nvPr/>
        </p:nvPicPr>
        <p:blipFill>
          <a:blip r:embed="rId3">
            <a:alphaModFix/>
          </a:blip>
          <a:stretch>
            <a:fillRect/>
          </a:stretch>
        </p:blipFill>
        <p:spPr>
          <a:xfrm>
            <a:off x="1351188" y="223463"/>
            <a:ext cx="5395926" cy="4696576"/>
          </a:xfrm>
          <a:prstGeom prst="rect">
            <a:avLst/>
          </a:prstGeom>
          <a:noFill/>
          <a:ln cap="flat" cmpd="sng" w="38100">
            <a:solidFill>
              <a:srgbClr val="3D85C6"/>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9"/>
          <p:cNvSpPr txBox="1"/>
          <p:nvPr>
            <p:ph type="title"/>
          </p:nvPr>
        </p:nvSpPr>
        <p:spPr>
          <a:xfrm>
            <a:off x="215550" y="78850"/>
            <a:ext cx="8771700" cy="78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GB" sz="4250"/>
              <a:t>Conclusion</a:t>
            </a:r>
            <a:endParaRPr b="1" sz="4250"/>
          </a:p>
        </p:txBody>
      </p:sp>
      <p:sp>
        <p:nvSpPr>
          <p:cNvPr id="299" name="Google Shape;299;p29"/>
          <p:cNvSpPr txBox="1"/>
          <p:nvPr/>
        </p:nvSpPr>
        <p:spPr>
          <a:xfrm>
            <a:off x="156925" y="1114075"/>
            <a:ext cx="8712900" cy="3894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GB" sz="1500">
                <a:solidFill>
                  <a:schemeClr val="lt1"/>
                </a:solidFill>
                <a:latin typeface="Comfortaa"/>
                <a:ea typeface="Comfortaa"/>
                <a:cs typeface="Comfortaa"/>
                <a:sym typeface="Comfortaa"/>
              </a:rPr>
              <a:t>The Timetable Scheduler project serves as a pragmatic manifestation of Data Structures and Algorithms (DSA) principles within a real-world context. The program adeptly incorporates sophisticated scheduling algorithms, robust error handling mechanisms, and interfaces designed for user-friendly interactions. As a testament to its adherence to DSA tenets, the project underscores its capacity to address complex scheduling challenges efficiently.</a:t>
            </a:r>
            <a:endParaRPr sz="1500">
              <a:solidFill>
                <a:schemeClr val="lt1"/>
              </a:solidFill>
              <a:latin typeface="Comfortaa"/>
              <a:ea typeface="Comfortaa"/>
              <a:cs typeface="Comfortaa"/>
              <a:sym typeface="Comfortaa"/>
            </a:endParaRPr>
          </a:p>
          <a:p>
            <a:pPr indent="0" lvl="0" marL="0" rtl="0" algn="just">
              <a:lnSpc>
                <a:spcPct val="115000"/>
              </a:lnSpc>
              <a:spcBef>
                <a:spcPts val="0"/>
              </a:spcBef>
              <a:spcAft>
                <a:spcPts val="0"/>
              </a:spcAft>
              <a:buNone/>
            </a:pPr>
            <a:r>
              <a:t/>
            </a:r>
            <a:endParaRPr sz="1500">
              <a:solidFill>
                <a:schemeClr val="lt1"/>
              </a:solidFill>
              <a:latin typeface="Comfortaa"/>
              <a:ea typeface="Comfortaa"/>
              <a:cs typeface="Comfortaa"/>
              <a:sym typeface="Comfortaa"/>
            </a:endParaRPr>
          </a:p>
          <a:p>
            <a:pPr indent="0" lvl="0" marL="0" rtl="0" algn="just">
              <a:lnSpc>
                <a:spcPct val="115000"/>
              </a:lnSpc>
              <a:spcBef>
                <a:spcPts val="0"/>
              </a:spcBef>
              <a:spcAft>
                <a:spcPts val="0"/>
              </a:spcAft>
              <a:buNone/>
            </a:pPr>
            <a:r>
              <a:rPr lang="en-GB" sz="1500">
                <a:solidFill>
                  <a:schemeClr val="lt1"/>
                </a:solidFill>
                <a:latin typeface="Comfortaa"/>
                <a:ea typeface="Comfortaa"/>
                <a:cs typeface="Comfortaa"/>
                <a:sym typeface="Comfortaa"/>
              </a:rPr>
              <a:t>This report furnishes a comprehensive overview delineating the salient features, structural intricacies, and operational functionalities of the Timetable Scheduler project. Emphasizing its fidelity to DSA principles, the report discerns areas conducive to future refinement. Prospective enhancements encompass the incorporation of additional scheduling constraints, the implementation of optimization techniques, and the integration of a Graphical User Interface (GUI) to augment overall usability. </a:t>
            </a:r>
            <a:endParaRPr sz="1500">
              <a:solidFill>
                <a:schemeClr val="lt1"/>
              </a:solidFill>
              <a:latin typeface="Comfortaa"/>
              <a:ea typeface="Comfortaa"/>
              <a:cs typeface="Comfortaa"/>
              <a:sym typeface="Comfortaa"/>
            </a:endParaRPr>
          </a:p>
          <a:p>
            <a:pPr indent="0" lvl="0" marL="0" rtl="0" algn="l">
              <a:lnSpc>
                <a:spcPct val="115000"/>
              </a:lnSpc>
              <a:spcBef>
                <a:spcPts val="0"/>
              </a:spcBef>
              <a:spcAft>
                <a:spcPts val="0"/>
              </a:spcAft>
              <a:buNone/>
            </a:pPr>
            <a:r>
              <a:t/>
            </a:r>
            <a:endParaRPr sz="16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graphicFrame>
        <p:nvGraphicFramePr>
          <p:cNvPr id="233" name="Google Shape;233;p18"/>
          <p:cNvGraphicFramePr/>
          <p:nvPr/>
        </p:nvGraphicFramePr>
        <p:xfrm>
          <a:off x="952500" y="1238250"/>
          <a:ext cx="3000000" cy="3000000"/>
        </p:xfrm>
        <a:graphic>
          <a:graphicData uri="http://schemas.openxmlformats.org/drawingml/2006/table">
            <a:tbl>
              <a:tblPr>
                <a:noFill/>
                <a:tableStyleId>{42A1FBC7-9608-4CE3-8BCB-18331005BEF3}</a:tableStyleId>
              </a:tblPr>
              <a:tblGrid>
                <a:gridCol w="3619500"/>
                <a:gridCol w="3619500"/>
              </a:tblGrid>
              <a:tr h="381000">
                <a:tc>
                  <a:txBody>
                    <a:bodyPr/>
                    <a:lstStyle/>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 INTRODUCTION</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3</a:t>
                      </a:r>
                      <a:endParaRPr>
                        <a:solidFill>
                          <a:schemeClr val="lt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  2.     ABOUT SYSTEM</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4</a:t>
                      </a:r>
                      <a:endParaRPr>
                        <a:solidFill>
                          <a:schemeClr val="lt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  </a:t>
                      </a:r>
                      <a:r>
                        <a:rPr lang="en-GB">
                          <a:solidFill>
                            <a:schemeClr val="lt1"/>
                          </a:solidFill>
                          <a:latin typeface="Lato"/>
                          <a:ea typeface="Lato"/>
                          <a:cs typeface="Lato"/>
                          <a:sym typeface="Lato"/>
                        </a:rPr>
                        <a:t>3.     </a:t>
                      </a:r>
                      <a:r>
                        <a:rPr lang="en-GB">
                          <a:solidFill>
                            <a:schemeClr val="lt1"/>
                          </a:solidFill>
                          <a:latin typeface="Lato"/>
                          <a:ea typeface="Lato"/>
                          <a:cs typeface="Lato"/>
                          <a:sym typeface="Lato"/>
                        </a:rPr>
                        <a:t>KEY FEATURES</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5</a:t>
                      </a:r>
                      <a:endParaRPr>
                        <a:solidFill>
                          <a:schemeClr val="lt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  4.     CODE STRUCTURES</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7</a:t>
                      </a:r>
                      <a:endParaRPr>
                        <a:solidFill>
                          <a:schemeClr val="lt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  5.     CODE</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8</a:t>
                      </a:r>
                      <a:endParaRPr>
                        <a:solidFill>
                          <a:schemeClr val="lt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  6.     OUTPUT</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11</a:t>
                      </a:r>
                      <a:endParaRPr>
                        <a:solidFill>
                          <a:schemeClr val="lt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  7.     CONCLUSION</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13</a:t>
                      </a:r>
                      <a:endParaRPr>
                        <a:solidFill>
                          <a:schemeClr val="lt1"/>
                        </a:solidFill>
                        <a:latin typeface="Lato"/>
                        <a:ea typeface="Lato"/>
                        <a:cs typeface="Lato"/>
                        <a:sym typeface="Lato"/>
                      </a:endParaRPr>
                    </a:p>
                  </a:txBody>
                  <a:tcPr marT="91425" marB="91425" marR="91425" marL="91425"/>
                </a:tc>
              </a:tr>
            </a:tbl>
          </a:graphicData>
        </a:graphic>
      </p:graphicFrame>
      <p:sp>
        <p:nvSpPr>
          <p:cNvPr id="234" name="Google Shape;234;p18"/>
          <p:cNvSpPr txBox="1"/>
          <p:nvPr/>
        </p:nvSpPr>
        <p:spPr>
          <a:xfrm>
            <a:off x="1047900" y="313725"/>
            <a:ext cx="6968400" cy="76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5400">
                <a:solidFill>
                  <a:schemeClr val="lt1"/>
                </a:solidFill>
                <a:latin typeface="Montserrat"/>
                <a:ea typeface="Montserrat"/>
                <a:cs typeface="Montserrat"/>
                <a:sym typeface="Montserrat"/>
              </a:rPr>
              <a:t>INDEX</a:t>
            </a:r>
            <a:endParaRPr b="1" sz="5400">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1297500" y="87450"/>
            <a:ext cx="7038900" cy="73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250"/>
              <a:t>Introduction</a:t>
            </a:r>
            <a:endParaRPr b="1" sz="4250"/>
          </a:p>
        </p:txBody>
      </p:sp>
      <p:sp>
        <p:nvSpPr>
          <p:cNvPr id="240" name="Google Shape;240;p19"/>
          <p:cNvSpPr txBox="1"/>
          <p:nvPr>
            <p:ph idx="1" type="body"/>
          </p:nvPr>
        </p:nvSpPr>
        <p:spPr>
          <a:xfrm>
            <a:off x="1297500" y="1476900"/>
            <a:ext cx="7308600" cy="33420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500">
                <a:latin typeface="Trebuchet MS"/>
                <a:ea typeface="Trebuchet MS"/>
                <a:cs typeface="Trebuchet MS"/>
                <a:sym typeface="Trebuchet MS"/>
              </a:rPr>
              <a:t>The Timetable Scheduler, a Java-based program, has been meticulously developed to address the intricate task of scheduling and editing class timetables within an educational context. Grounded in fundamental principles of Data Structures and Algorithms (DSA), this software solution seeks to optimize the allocation of classes to various time slots and days, thereby enhancing the overall efficiency of timetable management. The intricacies inherent in this process are managed through a carefully designed user interface, providing a seamless experience for users to dynamically schedule and edit class timetables for a predefined set of subjects. The program accommodates a spectrum of constraints, including the classification of classes and the availability of time slots.</a:t>
            </a:r>
            <a:endParaRPr sz="1700">
              <a:highlight>
                <a:schemeClr val="accent6"/>
              </a:highlight>
              <a:latin typeface="Trebuchet MS"/>
              <a:ea typeface="Trebuchet MS"/>
              <a:cs typeface="Trebuchet MS"/>
              <a:sym typeface="Trebuchet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1297500" y="1895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250"/>
              <a:t>About System</a:t>
            </a:r>
            <a:endParaRPr b="1" sz="3400"/>
          </a:p>
        </p:txBody>
      </p:sp>
      <p:sp>
        <p:nvSpPr>
          <p:cNvPr id="246" name="Google Shape;246;p20"/>
          <p:cNvSpPr txBox="1"/>
          <p:nvPr>
            <p:ph idx="1" type="body"/>
          </p:nvPr>
        </p:nvSpPr>
        <p:spPr>
          <a:xfrm>
            <a:off x="1361525" y="1432575"/>
            <a:ext cx="7038900" cy="3319500"/>
          </a:xfrm>
          <a:prstGeom prst="rect">
            <a:avLst/>
          </a:prstGeom>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lang="en-GB" sz="1600">
                <a:latin typeface="Trebuchet MS"/>
                <a:ea typeface="Trebuchet MS"/>
                <a:cs typeface="Trebuchet MS"/>
                <a:sym typeface="Trebuchet MS"/>
              </a:rPr>
              <a:t>Talking about the Timetable Scheduler in Java, this system is simple and very much user-friendly. Here the anchor of the system is the user. He can perform</a:t>
            </a:r>
            <a:r>
              <a:rPr lang="en-GB" sz="1600">
                <a:uFill>
                  <a:noFill/>
                </a:uFill>
                <a:latin typeface="Trebuchet MS"/>
                <a:ea typeface="Trebuchet MS"/>
                <a:cs typeface="Trebuchet MS"/>
                <a:sym typeface="Trebuchet MS"/>
                <a:hlinkClick r:id="rId3"/>
              </a:rPr>
              <a:t> </a:t>
            </a:r>
            <a:r>
              <a:rPr lang="en-GB" sz="1600" u="sng">
                <a:latin typeface="Trebuchet MS"/>
                <a:ea typeface="Trebuchet MS"/>
                <a:cs typeface="Trebuchet MS"/>
                <a:sym typeface="Trebuchet MS"/>
                <a:hlinkClick r:id="rId4"/>
              </a:rPr>
              <a:t>CRUD operations</a:t>
            </a:r>
            <a:r>
              <a:rPr lang="en-GB" sz="1600">
                <a:latin typeface="Trebuchet MS"/>
                <a:ea typeface="Trebuchet MS"/>
                <a:cs typeface="Trebuchet MS"/>
                <a:sym typeface="Trebuchet MS"/>
              </a:rPr>
              <a:t>. Also, you can use this to generate weekly timetable and even edit it according to your preferences. With this project, you can easily manage your classes.</a:t>
            </a:r>
            <a:endParaRPr sz="1600">
              <a:latin typeface="Trebuchet MS"/>
              <a:ea typeface="Trebuchet MS"/>
              <a:cs typeface="Trebuchet MS"/>
              <a:sym typeface="Trebuchet MS"/>
            </a:endParaRPr>
          </a:p>
          <a:p>
            <a:pPr indent="0" lvl="0" marL="0" rtl="0" algn="just">
              <a:lnSpc>
                <a:spcPct val="115000"/>
              </a:lnSpc>
              <a:spcBef>
                <a:spcPts val="1200"/>
              </a:spcBef>
              <a:spcAft>
                <a:spcPts val="0"/>
              </a:spcAft>
              <a:buNone/>
            </a:pPr>
            <a:r>
              <a:rPr lang="en-GB" sz="1600">
                <a:latin typeface="Trebuchet MS"/>
                <a:ea typeface="Trebuchet MS"/>
                <a:cs typeface="Trebuchet MS"/>
                <a:sym typeface="Trebuchet MS"/>
              </a:rPr>
              <a:t>The design of this is so simple that the user won’t find difficulties while working on it. This project is easy to operate and understood by the users. To run this project you must have installed</a:t>
            </a:r>
            <a:r>
              <a:rPr lang="en-GB" sz="1600">
                <a:uFill>
                  <a:noFill/>
                </a:uFill>
                <a:latin typeface="Trebuchet MS"/>
                <a:ea typeface="Trebuchet MS"/>
                <a:cs typeface="Trebuchet MS"/>
                <a:sym typeface="Trebuchet MS"/>
                <a:hlinkClick r:id="rId5"/>
              </a:rPr>
              <a:t> </a:t>
            </a:r>
            <a:r>
              <a:rPr lang="en-GB" sz="1600" u="sng">
                <a:latin typeface="Trebuchet MS"/>
                <a:ea typeface="Trebuchet MS"/>
                <a:cs typeface="Trebuchet MS"/>
                <a:sym typeface="Trebuchet MS"/>
                <a:hlinkClick r:id="rId6"/>
              </a:rPr>
              <a:t>Eclipse IDE</a:t>
            </a:r>
            <a:r>
              <a:rPr lang="en-GB" sz="1600">
                <a:latin typeface="Trebuchet MS"/>
                <a:ea typeface="Trebuchet MS"/>
                <a:cs typeface="Trebuchet MS"/>
                <a:sym typeface="Trebuchet MS"/>
              </a:rPr>
              <a:t> or</a:t>
            </a:r>
            <a:r>
              <a:rPr lang="en-GB" sz="1600">
                <a:uFill>
                  <a:noFill/>
                </a:uFill>
                <a:latin typeface="Trebuchet MS"/>
                <a:ea typeface="Trebuchet MS"/>
                <a:cs typeface="Trebuchet MS"/>
                <a:sym typeface="Trebuchet MS"/>
                <a:hlinkClick r:id="rId7"/>
              </a:rPr>
              <a:t> </a:t>
            </a:r>
            <a:r>
              <a:rPr lang="en-GB" sz="1600" u="sng">
                <a:latin typeface="Trebuchet MS"/>
                <a:ea typeface="Trebuchet MS"/>
                <a:cs typeface="Trebuchet MS"/>
                <a:sym typeface="Trebuchet MS"/>
                <a:hlinkClick r:id="rId8"/>
              </a:rPr>
              <a:t>Netbeans</a:t>
            </a:r>
            <a:r>
              <a:rPr lang="en-GB" sz="1600">
                <a:latin typeface="Trebuchet MS"/>
                <a:ea typeface="Trebuchet MS"/>
                <a:cs typeface="Trebuchet MS"/>
                <a:sym typeface="Trebuchet MS"/>
              </a:rPr>
              <a:t> IDE or Visual Studio on your PC.</a:t>
            </a:r>
            <a:endParaRPr sz="1600">
              <a:latin typeface="Trebuchet MS"/>
              <a:ea typeface="Trebuchet MS"/>
              <a:cs typeface="Trebuchet MS"/>
              <a:sym typeface="Trebuchet MS"/>
            </a:endParaRPr>
          </a:p>
          <a:p>
            <a:pPr indent="0" lvl="0" marL="0" rtl="0" algn="just">
              <a:lnSpc>
                <a:spcPct val="115000"/>
              </a:lnSpc>
              <a:spcBef>
                <a:spcPts val="1200"/>
              </a:spcBef>
              <a:spcAft>
                <a:spcPts val="1600"/>
              </a:spcAft>
              <a:buNone/>
            </a:pPr>
            <a:r>
              <a:t/>
            </a:r>
            <a:endParaRPr b="1" sz="1600">
              <a:solidFill>
                <a:srgbClr val="FFFFFF"/>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1"/>
          <p:cNvSpPr txBox="1"/>
          <p:nvPr>
            <p:ph type="title"/>
          </p:nvPr>
        </p:nvSpPr>
        <p:spPr>
          <a:xfrm>
            <a:off x="1297500" y="874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250"/>
              <a:t>Key Features</a:t>
            </a:r>
            <a:endParaRPr b="1" sz="4250"/>
          </a:p>
        </p:txBody>
      </p:sp>
      <p:sp>
        <p:nvSpPr>
          <p:cNvPr id="252" name="Google Shape;252;p21"/>
          <p:cNvSpPr txBox="1"/>
          <p:nvPr>
            <p:ph idx="4294967295" type="body"/>
          </p:nvPr>
        </p:nvSpPr>
        <p:spPr>
          <a:xfrm>
            <a:off x="1464075" y="1167425"/>
            <a:ext cx="7295100" cy="3800700"/>
          </a:xfrm>
          <a:prstGeom prst="rect">
            <a:avLst/>
          </a:prstGeom>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i="1" lang="en-GB" sz="1400">
                <a:solidFill>
                  <a:schemeClr val="lt1"/>
                </a:solidFill>
                <a:latin typeface="Arial"/>
                <a:ea typeface="Arial"/>
                <a:cs typeface="Arial"/>
                <a:sym typeface="Arial"/>
              </a:rPr>
              <a:t>1. Dynamic Scheduling Algorithm:</a:t>
            </a:r>
            <a:endParaRPr b="1" i="1" sz="1400">
              <a:solidFill>
                <a:schemeClr val="lt1"/>
              </a:solidFill>
              <a:latin typeface="Arial"/>
              <a:ea typeface="Arial"/>
              <a:cs typeface="Arial"/>
              <a:sym typeface="Arial"/>
            </a:endParaRPr>
          </a:p>
          <a:p>
            <a:pPr indent="0" lvl="0" marL="0" rtl="0" algn="just">
              <a:lnSpc>
                <a:spcPct val="115000"/>
              </a:lnSpc>
              <a:spcBef>
                <a:spcPts val="0"/>
              </a:spcBef>
              <a:spcAft>
                <a:spcPts val="0"/>
              </a:spcAft>
              <a:buNone/>
            </a:pPr>
            <a:r>
              <a:rPr lang="en-GB" sz="1400">
                <a:solidFill>
                  <a:schemeClr val="lt1"/>
                </a:solidFill>
                <a:latin typeface="Arial"/>
                <a:ea typeface="Arial"/>
                <a:cs typeface="Arial"/>
                <a:sym typeface="Arial"/>
              </a:rPr>
              <a:t>The core functionality of the scheduler revolves around a dynamic scheduling algorithm. It iterates through a set of subjects, evaluates constraints, and efficiently allocates classes to available time slots.</a:t>
            </a:r>
            <a:endParaRPr sz="1400">
              <a:solidFill>
                <a:schemeClr val="lt1"/>
              </a:solidFill>
              <a:latin typeface="Arial"/>
              <a:ea typeface="Arial"/>
              <a:cs typeface="Arial"/>
              <a:sym typeface="Arial"/>
            </a:endParaRPr>
          </a:p>
          <a:p>
            <a:pPr indent="0" lvl="0" marL="0" rtl="0" algn="just">
              <a:lnSpc>
                <a:spcPct val="115000"/>
              </a:lnSpc>
              <a:spcBef>
                <a:spcPts val="0"/>
              </a:spcBef>
              <a:spcAft>
                <a:spcPts val="0"/>
              </a:spcAft>
              <a:buNone/>
            </a:pPr>
            <a:r>
              <a:t/>
            </a:r>
            <a:endParaRPr sz="1400">
              <a:latin typeface="Arial"/>
              <a:ea typeface="Arial"/>
              <a:cs typeface="Arial"/>
              <a:sym typeface="Arial"/>
            </a:endParaRPr>
          </a:p>
          <a:p>
            <a:pPr indent="0" lvl="0" marL="0" rtl="0" algn="just">
              <a:lnSpc>
                <a:spcPct val="115000"/>
              </a:lnSpc>
              <a:spcBef>
                <a:spcPts val="0"/>
              </a:spcBef>
              <a:spcAft>
                <a:spcPts val="0"/>
              </a:spcAft>
              <a:buNone/>
            </a:pPr>
            <a:r>
              <a:rPr b="1" i="1" lang="en-GB" sz="1400">
                <a:solidFill>
                  <a:schemeClr val="lt1"/>
                </a:solidFill>
                <a:latin typeface="Arial"/>
                <a:ea typeface="Arial"/>
                <a:cs typeface="Arial"/>
                <a:sym typeface="Arial"/>
              </a:rPr>
              <a:t>2. Error Handling Mechanisms:</a:t>
            </a:r>
            <a:endParaRPr b="1" i="1" sz="1400">
              <a:solidFill>
                <a:schemeClr val="lt1"/>
              </a:solidFill>
              <a:latin typeface="Arial"/>
              <a:ea typeface="Arial"/>
              <a:cs typeface="Arial"/>
              <a:sym typeface="Arial"/>
            </a:endParaRPr>
          </a:p>
          <a:p>
            <a:pPr indent="0" lvl="0" marL="0" rtl="0" algn="just">
              <a:lnSpc>
                <a:spcPct val="115000"/>
              </a:lnSpc>
              <a:spcBef>
                <a:spcPts val="0"/>
              </a:spcBef>
              <a:spcAft>
                <a:spcPts val="0"/>
              </a:spcAft>
              <a:buNone/>
            </a:pPr>
            <a:r>
              <a:rPr lang="en-GB" sz="1400">
                <a:solidFill>
                  <a:schemeClr val="lt1"/>
                </a:solidFill>
                <a:latin typeface="Arial"/>
                <a:ea typeface="Arial"/>
                <a:cs typeface="Arial"/>
                <a:sym typeface="Arial"/>
              </a:rPr>
              <a:t>Robust error handling mechanisms are integrated into the scheduler to manage diverse scenarios. This includes checks for invalid inputs, attempts to schedule labs or tutorials for subjects already assigned, and more.</a:t>
            </a:r>
            <a:endParaRPr sz="1400">
              <a:solidFill>
                <a:schemeClr val="lt1"/>
              </a:solidFill>
              <a:latin typeface="Arial"/>
              <a:ea typeface="Arial"/>
              <a:cs typeface="Arial"/>
              <a:sym typeface="Arial"/>
            </a:endParaRPr>
          </a:p>
          <a:p>
            <a:pPr indent="0" lvl="0" marL="0" rtl="0" algn="just">
              <a:lnSpc>
                <a:spcPct val="115000"/>
              </a:lnSpc>
              <a:spcBef>
                <a:spcPts val="0"/>
              </a:spcBef>
              <a:spcAft>
                <a:spcPts val="0"/>
              </a:spcAft>
              <a:buNone/>
            </a:pPr>
            <a:r>
              <a:t/>
            </a:r>
            <a:endParaRPr sz="1400">
              <a:latin typeface="Arial"/>
              <a:ea typeface="Arial"/>
              <a:cs typeface="Arial"/>
              <a:sym typeface="Arial"/>
            </a:endParaRPr>
          </a:p>
          <a:p>
            <a:pPr indent="0" lvl="0" marL="0" rtl="0" algn="just">
              <a:lnSpc>
                <a:spcPct val="115000"/>
              </a:lnSpc>
              <a:spcBef>
                <a:spcPts val="0"/>
              </a:spcBef>
              <a:spcAft>
                <a:spcPts val="0"/>
              </a:spcAft>
              <a:buNone/>
            </a:pPr>
            <a:r>
              <a:rPr b="1" i="1" lang="en-GB" sz="1400">
                <a:solidFill>
                  <a:schemeClr val="lt1"/>
                </a:solidFill>
                <a:latin typeface="Arial"/>
                <a:ea typeface="Arial"/>
                <a:cs typeface="Arial"/>
                <a:sym typeface="Arial"/>
              </a:rPr>
              <a:t>3. Interactive Editing Capabilities:</a:t>
            </a:r>
            <a:endParaRPr b="1" i="1" sz="1400">
              <a:latin typeface="Arial"/>
              <a:ea typeface="Arial"/>
              <a:cs typeface="Arial"/>
              <a:sym typeface="Arial"/>
            </a:endParaRPr>
          </a:p>
          <a:p>
            <a:pPr indent="0" lvl="0" marL="0" rtl="0" algn="just">
              <a:lnSpc>
                <a:spcPct val="115000"/>
              </a:lnSpc>
              <a:spcBef>
                <a:spcPts val="0"/>
              </a:spcBef>
              <a:spcAft>
                <a:spcPts val="0"/>
              </a:spcAft>
              <a:buNone/>
            </a:pPr>
            <a:r>
              <a:rPr lang="en-GB" sz="1400">
                <a:solidFill>
                  <a:schemeClr val="lt1"/>
                </a:solidFill>
                <a:latin typeface="Arial"/>
                <a:ea typeface="Arial"/>
                <a:cs typeface="Arial"/>
                <a:sym typeface="Arial"/>
              </a:rPr>
              <a:t>Users can interactively edit the timetable by specifying the day and slot they intend to modify. The program intelligently checks the feasibility of the edit, ensuring that no edits occur in between lab or tutorial slots.</a:t>
            </a:r>
            <a:endParaRPr sz="1400">
              <a:solidFill>
                <a:schemeClr val="lt1"/>
              </a:solidFill>
              <a:latin typeface="Arial"/>
              <a:ea typeface="Arial"/>
              <a:cs typeface="Arial"/>
              <a:sym typeface="Arial"/>
            </a:endParaRPr>
          </a:p>
          <a:p>
            <a:pPr indent="0" lvl="0" marL="0" rtl="0" algn="l">
              <a:lnSpc>
                <a:spcPct val="115000"/>
              </a:lnSpc>
              <a:spcBef>
                <a:spcPts val="0"/>
              </a:spcBef>
              <a:spcAft>
                <a:spcPts val="1600"/>
              </a:spcAft>
              <a:buNone/>
            </a:pPr>
            <a:r>
              <a:t/>
            </a:r>
            <a:endParaRPr sz="16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2"/>
          <p:cNvSpPr txBox="1"/>
          <p:nvPr>
            <p:ph type="title"/>
          </p:nvPr>
        </p:nvSpPr>
        <p:spPr>
          <a:xfrm>
            <a:off x="1442750" y="143000"/>
            <a:ext cx="7495200" cy="49494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i="1" lang="en-GB" sz="1300">
                <a:latin typeface="Arial"/>
                <a:ea typeface="Arial"/>
                <a:cs typeface="Arial"/>
                <a:sym typeface="Arial"/>
              </a:rPr>
              <a:t>4. Constraints Management:</a:t>
            </a:r>
            <a:endParaRPr b="1" i="1" sz="1300">
              <a:latin typeface="Arial"/>
              <a:ea typeface="Arial"/>
              <a:cs typeface="Arial"/>
              <a:sym typeface="Arial"/>
            </a:endParaRPr>
          </a:p>
          <a:p>
            <a:pPr indent="0" lvl="0" marL="0" rtl="0" algn="just">
              <a:lnSpc>
                <a:spcPct val="115000"/>
              </a:lnSpc>
              <a:spcBef>
                <a:spcPts val="0"/>
              </a:spcBef>
              <a:spcAft>
                <a:spcPts val="0"/>
              </a:spcAft>
              <a:buNone/>
            </a:pPr>
            <a:r>
              <a:rPr lang="en-GB" sz="1300">
                <a:latin typeface="Arial"/>
                <a:ea typeface="Arial"/>
                <a:cs typeface="Arial"/>
                <a:sym typeface="Arial"/>
              </a:rPr>
              <a:t>The scheduler enforces constraints such as preventing the scheduling of additional classes if a lab or tutorial is already assigned for the same subject on any given day. This enhances the integrity of the timetable.</a:t>
            </a:r>
            <a:endParaRPr sz="1300">
              <a:latin typeface="Arial"/>
              <a:ea typeface="Arial"/>
              <a:cs typeface="Arial"/>
              <a:sym typeface="Arial"/>
            </a:endParaRPr>
          </a:p>
          <a:p>
            <a:pPr indent="0" lvl="0" marL="0" rtl="0" algn="just">
              <a:lnSpc>
                <a:spcPct val="115000"/>
              </a:lnSpc>
              <a:spcBef>
                <a:spcPts val="0"/>
              </a:spcBef>
              <a:spcAft>
                <a:spcPts val="0"/>
              </a:spcAft>
              <a:buNone/>
            </a:pPr>
            <a:r>
              <a:t/>
            </a:r>
            <a:endParaRPr sz="1300">
              <a:latin typeface="Arial"/>
              <a:ea typeface="Arial"/>
              <a:cs typeface="Arial"/>
              <a:sym typeface="Arial"/>
            </a:endParaRPr>
          </a:p>
          <a:p>
            <a:pPr indent="0" lvl="0" marL="0" rtl="0" algn="just">
              <a:lnSpc>
                <a:spcPct val="115000"/>
              </a:lnSpc>
              <a:spcBef>
                <a:spcPts val="0"/>
              </a:spcBef>
              <a:spcAft>
                <a:spcPts val="0"/>
              </a:spcAft>
              <a:buNone/>
            </a:pPr>
            <a:r>
              <a:rPr b="1" i="1" lang="en-GB" sz="1300">
                <a:latin typeface="Arial"/>
                <a:ea typeface="Arial"/>
                <a:cs typeface="Arial"/>
                <a:sym typeface="Arial"/>
              </a:rPr>
              <a:t>5. User-Friendly Interface:</a:t>
            </a:r>
            <a:endParaRPr b="1" i="1" sz="1300">
              <a:latin typeface="Arial"/>
              <a:ea typeface="Arial"/>
              <a:cs typeface="Arial"/>
              <a:sym typeface="Arial"/>
            </a:endParaRPr>
          </a:p>
          <a:p>
            <a:pPr indent="0" lvl="0" marL="0" rtl="0" algn="just">
              <a:lnSpc>
                <a:spcPct val="115000"/>
              </a:lnSpc>
              <a:spcBef>
                <a:spcPts val="0"/>
              </a:spcBef>
              <a:spcAft>
                <a:spcPts val="0"/>
              </a:spcAft>
              <a:buNone/>
            </a:pPr>
            <a:r>
              <a:rPr lang="en-GB" sz="1300">
                <a:latin typeface="Arial"/>
                <a:ea typeface="Arial"/>
                <a:cs typeface="Arial"/>
                <a:sym typeface="Arial"/>
              </a:rPr>
              <a:t>The program offers a user-friendly console interface, guiding users through the scheduling and editing processes. This ensures a seamless and intuitive user experience.</a:t>
            </a:r>
            <a:endParaRPr sz="1300">
              <a:latin typeface="Arial"/>
              <a:ea typeface="Arial"/>
              <a:cs typeface="Arial"/>
              <a:sym typeface="Arial"/>
            </a:endParaRPr>
          </a:p>
          <a:p>
            <a:pPr indent="0" lvl="0" marL="0" rtl="0" algn="just">
              <a:lnSpc>
                <a:spcPct val="115000"/>
              </a:lnSpc>
              <a:spcBef>
                <a:spcPts val="0"/>
              </a:spcBef>
              <a:spcAft>
                <a:spcPts val="0"/>
              </a:spcAft>
              <a:buNone/>
            </a:pPr>
            <a:r>
              <a:t/>
            </a:r>
            <a:endParaRPr sz="1300">
              <a:latin typeface="Arial"/>
              <a:ea typeface="Arial"/>
              <a:cs typeface="Arial"/>
              <a:sym typeface="Arial"/>
            </a:endParaRPr>
          </a:p>
          <a:p>
            <a:pPr indent="0" lvl="0" marL="0" rtl="0" algn="just">
              <a:lnSpc>
                <a:spcPct val="115000"/>
              </a:lnSpc>
              <a:spcBef>
                <a:spcPts val="0"/>
              </a:spcBef>
              <a:spcAft>
                <a:spcPts val="0"/>
              </a:spcAft>
              <a:buNone/>
            </a:pPr>
            <a:r>
              <a:rPr b="1" i="1" lang="en-GB" sz="1300">
                <a:latin typeface="Arial"/>
                <a:ea typeface="Arial"/>
                <a:cs typeface="Arial"/>
                <a:sym typeface="Arial"/>
              </a:rPr>
              <a:t>6. Code Organization:</a:t>
            </a:r>
            <a:endParaRPr b="1" i="1" sz="1300">
              <a:latin typeface="Arial"/>
              <a:ea typeface="Arial"/>
              <a:cs typeface="Arial"/>
              <a:sym typeface="Arial"/>
            </a:endParaRPr>
          </a:p>
          <a:p>
            <a:pPr indent="0" lvl="0" marL="0" rtl="0" algn="just">
              <a:lnSpc>
                <a:spcPct val="115000"/>
              </a:lnSpc>
              <a:spcBef>
                <a:spcPts val="0"/>
              </a:spcBef>
              <a:spcAft>
                <a:spcPts val="0"/>
              </a:spcAft>
              <a:buNone/>
            </a:pPr>
            <a:r>
              <a:rPr lang="en-GB" sz="1300">
                <a:latin typeface="Arial"/>
                <a:ea typeface="Arial"/>
                <a:cs typeface="Arial"/>
                <a:sym typeface="Arial"/>
              </a:rPr>
              <a:t>The code follows a structured and modular approach, utilizing methods for different functionalities, enhancing readability and maintainability.</a:t>
            </a:r>
            <a:endParaRPr sz="1300">
              <a:latin typeface="Arial"/>
              <a:ea typeface="Arial"/>
              <a:cs typeface="Arial"/>
              <a:sym typeface="Arial"/>
            </a:endParaRPr>
          </a:p>
          <a:p>
            <a:pPr indent="0" lvl="0" marL="0" rtl="0" algn="just">
              <a:lnSpc>
                <a:spcPct val="115000"/>
              </a:lnSpc>
              <a:spcBef>
                <a:spcPts val="0"/>
              </a:spcBef>
              <a:spcAft>
                <a:spcPts val="0"/>
              </a:spcAft>
              <a:buNone/>
            </a:pPr>
            <a:r>
              <a:t/>
            </a:r>
            <a:endParaRPr sz="1300">
              <a:latin typeface="Arial"/>
              <a:ea typeface="Arial"/>
              <a:cs typeface="Arial"/>
              <a:sym typeface="Arial"/>
            </a:endParaRPr>
          </a:p>
          <a:p>
            <a:pPr indent="0" lvl="0" marL="0" rtl="0" algn="just">
              <a:lnSpc>
                <a:spcPct val="115000"/>
              </a:lnSpc>
              <a:spcBef>
                <a:spcPts val="0"/>
              </a:spcBef>
              <a:spcAft>
                <a:spcPts val="0"/>
              </a:spcAft>
              <a:buNone/>
            </a:pPr>
            <a:r>
              <a:rPr b="1" i="1" lang="en-GB" sz="1300">
                <a:latin typeface="Arial"/>
                <a:ea typeface="Arial"/>
                <a:cs typeface="Arial"/>
                <a:sym typeface="Arial"/>
              </a:rPr>
              <a:t>7. Scheduling Logic:</a:t>
            </a:r>
            <a:endParaRPr b="1" i="1" sz="1300">
              <a:latin typeface="Arial"/>
              <a:ea typeface="Arial"/>
              <a:cs typeface="Arial"/>
              <a:sym typeface="Arial"/>
            </a:endParaRPr>
          </a:p>
          <a:p>
            <a:pPr indent="0" lvl="0" marL="0" rtl="0" algn="just">
              <a:lnSpc>
                <a:spcPct val="115000"/>
              </a:lnSpc>
              <a:spcBef>
                <a:spcPts val="0"/>
              </a:spcBef>
              <a:spcAft>
                <a:spcPts val="0"/>
              </a:spcAft>
              <a:buNone/>
            </a:pPr>
            <a:r>
              <a:rPr lang="en-GB" sz="1300">
                <a:latin typeface="Arial"/>
                <a:ea typeface="Arial"/>
                <a:cs typeface="Arial"/>
                <a:sym typeface="Arial"/>
              </a:rPr>
              <a:t>The scheduleClasses method efficiently allocates classes to available slots, considering constraints such as one class per subject per day and different slot requirements for lectures, labs, and tutorials.</a:t>
            </a:r>
            <a:endParaRPr sz="1300">
              <a:latin typeface="Arial"/>
              <a:ea typeface="Arial"/>
              <a:cs typeface="Arial"/>
              <a:sym typeface="Arial"/>
            </a:endParaRPr>
          </a:p>
          <a:p>
            <a:pPr indent="0" lvl="0" marL="0" rtl="0" algn="just">
              <a:lnSpc>
                <a:spcPct val="115000"/>
              </a:lnSpc>
              <a:spcBef>
                <a:spcPts val="0"/>
              </a:spcBef>
              <a:spcAft>
                <a:spcPts val="0"/>
              </a:spcAft>
              <a:buNone/>
            </a:pPr>
            <a:r>
              <a:t/>
            </a:r>
            <a:endParaRPr sz="1300">
              <a:latin typeface="Arial"/>
              <a:ea typeface="Arial"/>
              <a:cs typeface="Arial"/>
              <a:sym typeface="Arial"/>
            </a:endParaRPr>
          </a:p>
          <a:p>
            <a:pPr indent="0" lvl="0" marL="0" rtl="0" algn="just">
              <a:lnSpc>
                <a:spcPct val="115000"/>
              </a:lnSpc>
              <a:spcBef>
                <a:spcPts val="0"/>
              </a:spcBef>
              <a:spcAft>
                <a:spcPts val="0"/>
              </a:spcAft>
              <a:buNone/>
            </a:pPr>
            <a:r>
              <a:rPr b="1" i="1" lang="en-GB" sz="1300">
                <a:latin typeface="Arial"/>
                <a:ea typeface="Arial"/>
                <a:cs typeface="Arial"/>
                <a:sym typeface="Arial"/>
              </a:rPr>
              <a:t>8. Conflict Handling:</a:t>
            </a:r>
            <a:endParaRPr b="1" i="1" sz="1300">
              <a:latin typeface="Arial"/>
              <a:ea typeface="Arial"/>
              <a:cs typeface="Arial"/>
              <a:sym typeface="Arial"/>
            </a:endParaRPr>
          </a:p>
          <a:p>
            <a:pPr indent="0" lvl="0" marL="0" rtl="0" algn="just">
              <a:lnSpc>
                <a:spcPct val="115000"/>
              </a:lnSpc>
              <a:spcBef>
                <a:spcPts val="0"/>
              </a:spcBef>
              <a:spcAft>
                <a:spcPts val="0"/>
              </a:spcAft>
              <a:buNone/>
            </a:pPr>
            <a:r>
              <a:rPr lang="en-GB" sz="1300">
                <a:latin typeface="Arial"/>
                <a:ea typeface="Arial"/>
                <a:cs typeface="Arial"/>
                <a:sym typeface="Arial"/>
              </a:rPr>
              <a:t>The program checks for existing labs or tutorials for a subject before scheduling a new one to avoid conflicts.</a:t>
            </a:r>
            <a:endParaRPr sz="1300">
              <a:latin typeface="Arial"/>
              <a:ea typeface="Arial"/>
              <a:cs typeface="Arial"/>
              <a:sym typeface="Arial"/>
            </a:endParaRPr>
          </a:p>
          <a:p>
            <a:pPr indent="0" lvl="0" marL="0" rtl="0" algn="just">
              <a:lnSpc>
                <a:spcPct val="115000"/>
              </a:lnSpc>
              <a:spcBef>
                <a:spcPts val="0"/>
              </a:spcBef>
              <a:spcAft>
                <a:spcPts val="0"/>
              </a:spcAft>
              <a:buNone/>
            </a:pPr>
            <a:r>
              <a:t/>
            </a:r>
            <a:endParaRPr sz="16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3"/>
          <p:cNvSpPr txBox="1"/>
          <p:nvPr>
            <p:ph type="title"/>
          </p:nvPr>
        </p:nvSpPr>
        <p:spPr>
          <a:xfrm>
            <a:off x="1052550" y="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900"/>
              <a:t>Code Structure</a:t>
            </a:r>
            <a:endParaRPr b="1" sz="3400"/>
          </a:p>
          <a:p>
            <a:pPr indent="0" lvl="0" marL="0" rtl="0" algn="ctr">
              <a:spcBef>
                <a:spcPts val="0"/>
              </a:spcBef>
              <a:spcAft>
                <a:spcPts val="0"/>
              </a:spcAft>
              <a:buNone/>
            </a:pPr>
            <a:r>
              <a:t/>
            </a:r>
            <a:endParaRPr b="1" sz="3400"/>
          </a:p>
        </p:txBody>
      </p:sp>
      <p:sp>
        <p:nvSpPr>
          <p:cNvPr id="263" name="Google Shape;263;p23"/>
          <p:cNvSpPr txBox="1"/>
          <p:nvPr/>
        </p:nvSpPr>
        <p:spPr>
          <a:xfrm>
            <a:off x="1101275" y="793925"/>
            <a:ext cx="7926000" cy="41784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i="1" lang="en-GB">
                <a:solidFill>
                  <a:schemeClr val="lt1"/>
                </a:solidFill>
              </a:rPr>
              <a:t>Scheduling Logic:</a:t>
            </a:r>
            <a:endParaRPr b="1" i="1">
              <a:solidFill>
                <a:schemeClr val="lt1"/>
              </a:solidFill>
            </a:endParaRPr>
          </a:p>
          <a:p>
            <a:pPr indent="0" lvl="0" marL="0" rtl="0" algn="just">
              <a:lnSpc>
                <a:spcPct val="115000"/>
              </a:lnSpc>
              <a:spcBef>
                <a:spcPts val="0"/>
              </a:spcBef>
              <a:spcAft>
                <a:spcPts val="0"/>
              </a:spcAft>
              <a:buNone/>
            </a:pPr>
            <a:r>
              <a:rPr lang="en-GB">
                <a:solidFill>
                  <a:schemeClr val="lt1"/>
                </a:solidFill>
              </a:rPr>
              <a:t>The central scheduling logic is encapsulated in the "scheduleClasses" function. It systematically processes subjects, adheres to constraints, and allocates classes to suitable time slots.</a:t>
            </a:r>
            <a:endParaRPr>
              <a:solidFill>
                <a:schemeClr val="lt1"/>
              </a:solidFill>
            </a:endParaRPr>
          </a:p>
          <a:p>
            <a:pPr indent="0" lvl="0" marL="0" rtl="0" algn="just">
              <a:lnSpc>
                <a:spcPct val="115000"/>
              </a:lnSpc>
              <a:spcBef>
                <a:spcPts val="0"/>
              </a:spcBef>
              <a:spcAft>
                <a:spcPts val="0"/>
              </a:spcAft>
              <a:buNone/>
            </a:pPr>
            <a:r>
              <a:t/>
            </a:r>
            <a:endParaRPr>
              <a:solidFill>
                <a:schemeClr val="lt1"/>
              </a:solidFill>
            </a:endParaRPr>
          </a:p>
          <a:p>
            <a:pPr indent="0" lvl="0" marL="0" rtl="0" algn="just">
              <a:lnSpc>
                <a:spcPct val="115000"/>
              </a:lnSpc>
              <a:spcBef>
                <a:spcPts val="0"/>
              </a:spcBef>
              <a:spcAft>
                <a:spcPts val="0"/>
              </a:spcAft>
              <a:buNone/>
            </a:pPr>
            <a:r>
              <a:rPr b="1" i="1" lang="en-GB">
                <a:solidFill>
                  <a:schemeClr val="lt1"/>
                </a:solidFill>
              </a:rPr>
              <a:t>Error Handling:</a:t>
            </a:r>
            <a:endParaRPr b="1" i="1">
              <a:solidFill>
                <a:schemeClr val="lt1"/>
              </a:solidFill>
            </a:endParaRPr>
          </a:p>
          <a:p>
            <a:pPr indent="0" lvl="0" marL="0" rtl="0" algn="just">
              <a:lnSpc>
                <a:spcPct val="115000"/>
              </a:lnSpc>
              <a:spcBef>
                <a:spcPts val="0"/>
              </a:spcBef>
              <a:spcAft>
                <a:spcPts val="0"/>
              </a:spcAft>
              <a:buNone/>
            </a:pPr>
            <a:r>
              <a:rPr lang="en-GB">
                <a:solidFill>
                  <a:schemeClr val="lt1"/>
                </a:solidFill>
              </a:rPr>
              <a:t>The "isScheduled" function is dedicated to error handling, specifically checking for existing labs or tutorials scheduled for the same subject on any day. This serves to preempt scheduling conflicts</a:t>
            </a:r>
            <a:endParaRPr>
              <a:solidFill>
                <a:schemeClr val="lt1"/>
              </a:solidFill>
            </a:endParaRPr>
          </a:p>
          <a:p>
            <a:pPr indent="0" lvl="0" marL="0" rtl="0" algn="just">
              <a:lnSpc>
                <a:spcPct val="115000"/>
              </a:lnSpc>
              <a:spcBef>
                <a:spcPts val="0"/>
              </a:spcBef>
              <a:spcAft>
                <a:spcPts val="0"/>
              </a:spcAft>
              <a:buNone/>
            </a:pPr>
            <a:r>
              <a:t/>
            </a:r>
            <a:endParaRPr>
              <a:solidFill>
                <a:schemeClr val="lt1"/>
              </a:solidFill>
            </a:endParaRPr>
          </a:p>
          <a:p>
            <a:pPr indent="0" lvl="0" marL="0" rtl="0" algn="just">
              <a:lnSpc>
                <a:spcPct val="115000"/>
              </a:lnSpc>
              <a:spcBef>
                <a:spcPts val="0"/>
              </a:spcBef>
              <a:spcAft>
                <a:spcPts val="0"/>
              </a:spcAft>
              <a:buNone/>
            </a:pPr>
            <a:r>
              <a:rPr b="1" i="1" lang="en-GB">
                <a:solidFill>
                  <a:schemeClr val="lt1"/>
                </a:solidFill>
              </a:rPr>
              <a:t>Interactive Editing:</a:t>
            </a:r>
            <a:endParaRPr b="1" i="1">
              <a:solidFill>
                <a:schemeClr val="lt1"/>
              </a:solidFill>
            </a:endParaRPr>
          </a:p>
          <a:p>
            <a:pPr indent="0" lvl="0" marL="0" rtl="0" algn="just">
              <a:lnSpc>
                <a:spcPct val="115000"/>
              </a:lnSpc>
              <a:spcBef>
                <a:spcPts val="0"/>
              </a:spcBef>
              <a:spcAft>
                <a:spcPts val="0"/>
              </a:spcAft>
              <a:buNone/>
            </a:pPr>
            <a:r>
              <a:rPr lang="en-GB">
                <a:solidFill>
                  <a:schemeClr val="lt1"/>
                </a:solidFill>
              </a:rPr>
              <a:t>The "editTimetable" function provides an interactive platform for timetable editing. It enforces constraints, preventing disruptions in lab or tutorial slots, and validates subject scheduling on the same day.</a:t>
            </a:r>
            <a:endParaRPr>
              <a:solidFill>
                <a:schemeClr val="lt1"/>
              </a:solidFill>
            </a:endParaRPr>
          </a:p>
          <a:p>
            <a:pPr indent="0" lvl="0" marL="0" rtl="0" algn="just">
              <a:lnSpc>
                <a:spcPct val="115000"/>
              </a:lnSpc>
              <a:spcBef>
                <a:spcPts val="0"/>
              </a:spcBef>
              <a:spcAft>
                <a:spcPts val="0"/>
              </a:spcAft>
              <a:buNone/>
            </a:pPr>
            <a:r>
              <a:t/>
            </a:r>
            <a:endParaRPr>
              <a:solidFill>
                <a:schemeClr val="lt1"/>
              </a:solidFill>
            </a:endParaRPr>
          </a:p>
          <a:p>
            <a:pPr indent="0" lvl="0" marL="0" rtl="0" algn="just">
              <a:lnSpc>
                <a:spcPct val="115000"/>
              </a:lnSpc>
              <a:spcBef>
                <a:spcPts val="0"/>
              </a:spcBef>
              <a:spcAft>
                <a:spcPts val="0"/>
              </a:spcAft>
              <a:buNone/>
            </a:pPr>
            <a:r>
              <a:rPr b="1" i="1" lang="en-GB">
                <a:solidFill>
                  <a:schemeClr val="lt1"/>
                </a:solidFill>
              </a:rPr>
              <a:t>Utility Functions:</a:t>
            </a:r>
            <a:endParaRPr b="1" i="1">
              <a:solidFill>
                <a:schemeClr val="lt1"/>
              </a:solidFill>
            </a:endParaRPr>
          </a:p>
          <a:p>
            <a:pPr indent="0" lvl="0" marL="0" rtl="0" algn="just">
              <a:lnSpc>
                <a:spcPct val="115000"/>
              </a:lnSpc>
              <a:spcBef>
                <a:spcPts val="0"/>
              </a:spcBef>
              <a:spcAft>
                <a:spcPts val="0"/>
              </a:spcAft>
              <a:buNone/>
            </a:pPr>
            <a:r>
              <a:rPr lang="en-GB">
                <a:solidFill>
                  <a:schemeClr val="lt1"/>
                </a:solidFill>
              </a:rPr>
              <a:t>Utility functions like "getDay" and "getDayName" enhance code clarity by facilitating seamless conversion between day names and indices.</a:t>
            </a:r>
            <a:endParaRPr>
              <a:solidFill>
                <a:schemeClr val="lt1"/>
              </a:solidFill>
            </a:endParaRPr>
          </a:p>
          <a:p>
            <a:pPr indent="0" lvl="0" marL="0" rtl="0" algn="l">
              <a:lnSpc>
                <a:spcPct val="115000"/>
              </a:lnSpc>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4"/>
          <p:cNvSpPr txBox="1"/>
          <p:nvPr/>
        </p:nvSpPr>
        <p:spPr>
          <a:xfrm>
            <a:off x="685100" y="0"/>
            <a:ext cx="7821900" cy="72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4250">
                <a:solidFill>
                  <a:schemeClr val="lt1"/>
                </a:solidFill>
                <a:latin typeface="Montserrat SemiBold"/>
                <a:ea typeface="Montserrat SemiBold"/>
                <a:cs typeface="Montserrat SemiBold"/>
                <a:sym typeface="Montserrat SemiBold"/>
              </a:rPr>
              <a:t>Code</a:t>
            </a:r>
            <a:endParaRPr sz="4250">
              <a:solidFill>
                <a:schemeClr val="lt1"/>
              </a:solidFill>
              <a:latin typeface="Montserrat SemiBold"/>
              <a:ea typeface="Montserrat SemiBold"/>
              <a:cs typeface="Montserrat SemiBold"/>
              <a:sym typeface="Montserrat SemiBold"/>
            </a:endParaRPr>
          </a:p>
        </p:txBody>
      </p:sp>
      <p:pic>
        <p:nvPicPr>
          <p:cNvPr id="269" name="Google Shape;269;p24"/>
          <p:cNvPicPr preferRelativeResize="0"/>
          <p:nvPr/>
        </p:nvPicPr>
        <p:blipFill>
          <a:blip r:embed="rId3">
            <a:alphaModFix/>
          </a:blip>
          <a:stretch>
            <a:fillRect/>
          </a:stretch>
        </p:blipFill>
        <p:spPr>
          <a:xfrm>
            <a:off x="152400" y="882300"/>
            <a:ext cx="3650374" cy="3843125"/>
          </a:xfrm>
          <a:prstGeom prst="rect">
            <a:avLst/>
          </a:prstGeom>
          <a:noFill/>
          <a:ln>
            <a:noFill/>
          </a:ln>
        </p:spPr>
      </p:pic>
      <p:pic>
        <p:nvPicPr>
          <p:cNvPr id="270" name="Google Shape;270;p24"/>
          <p:cNvPicPr preferRelativeResize="0"/>
          <p:nvPr/>
        </p:nvPicPr>
        <p:blipFill>
          <a:blip r:embed="rId4">
            <a:alphaModFix/>
          </a:blip>
          <a:stretch>
            <a:fillRect/>
          </a:stretch>
        </p:blipFill>
        <p:spPr>
          <a:xfrm>
            <a:off x="3955175" y="882300"/>
            <a:ext cx="4920626" cy="38431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p25"/>
          <p:cNvPicPr preferRelativeResize="0"/>
          <p:nvPr/>
        </p:nvPicPr>
        <p:blipFill>
          <a:blip r:embed="rId3">
            <a:alphaModFix/>
          </a:blip>
          <a:stretch>
            <a:fillRect/>
          </a:stretch>
        </p:blipFill>
        <p:spPr>
          <a:xfrm>
            <a:off x="152400" y="524275"/>
            <a:ext cx="4419599" cy="4079276"/>
          </a:xfrm>
          <a:prstGeom prst="rect">
            <a:avLst/>
          </a:prstGeom>
          <a:noFill/>
          <a:ln>
            <a:noFill/>
          </a:ln>
        </p:spPr>
      </p:pic>
      <p:pic>
        <p:nvPicPr>
          <p:cNvPr id="276" name="Google Shape;276;p25"/>
          <p:cNvPicPr preferRelativeResize="0"/>
          <p:nvPr/>
        </p:nvPicPr>
        <p:blipFill>
          <a:blip r:embed="rId4">
            <a:alphaModFix/>
          </a:blip>
          <a:stretch>
            <a:fillRect/>
          </a:stretch>
        </p:blipFill>
        <p:spPr>
          <a:xfrm>
            <a:off x="4627275" y="524275"/>
            <a:ext cx="4419600" cy="40792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